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875520" y="365760"/>
            <a:ext cx="1371600" cy="1371600"/>
          </a:xfrm>
          <a:prstGeom prst="ellipse">
            <a:avLst/>
          </a:prstGeom>
          <a:solidFill>
            <a:srgbClr val="EEE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789920" y="1005840"/>
            <a:ext cx="731520" cy="731520"/>
          </a:xfrm>
          <a:prstGeom prst="ellipse">
            <a:avLst/>
          </a:prstGeom>
          <a:solidFill>
            <a:srgbClr val="F5E7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82880" y="5394960"/>
            <a:ext cx="1097280" cy="1097280"/>
          </a:xfrm>
          <a:prstGeom prst="ellipse">
            <a:avLst/>
          </a:prstGeom>
          <a:solidFill>
            <a:srgbClr val="E1ED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051560"/>
            <a:ext cx="585216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624480"/>
                </a:solidFill>
                <a:latin typeface="Aptos"/>
              </a:defRPr>
            </a:pPr>
            <a:r>
              <a:t>NOVINKA</a:t>
            </a:r>
          </a:p>
          <a:p>
            <a:pPr>
              <a:defRPr sz="3400" b="1">
                <a:solidFill>
                  <a:srgbClr val="462F60"/>
                </a:solidFill>
                <a:latin typeface="Aptos Display"/>
              </a:defRPr>
            </a:pPr>
            <a:r>
              <a:t>INTERAKTÍVNY</a:t>
            </a:r>
            <a:br/>
            <a:r>
              <a:t>PRACOVNÝ DIÁR</a:t>
            </a:r>
          </a:p>
          <a:p>
            <a:pPr>
              <a:defRPr sz="1700">
                <a:solidFill>
                  <a:srgbClr val="342D3A"/>
                </a:solidFill>
                <a:latin typeface="Aptos"/>
              </a:defRPr>
            </a:pPr>
            <a:r>
              <a:t>MŠ a ZŠ • školský rok 2026/2027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720840" y="960120"/>
            <a:ext cx="480060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720840" y="960120"/>
            <a:ext cx="4800600" cy="502920"/>
          </a:xfrm>
          <a:prstGeom prst="rect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03720" y="1033272"/>
            <a:ext cx="4434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ptos"/>
              </a:defRPr>
            </a:pPr>
            <a:r>
              <a:t>ZÁZNAM INTERVENCIÍ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85431" y="1691640"/>
            <a:ext cx="59436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922007" y="1755648"/>
            <a:ext cx="52120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Deň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79792" y="1691640"/>
            <a:ext cx="91440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16367" y="1755648"/>
            <a:ext cx="84124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Mesiac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94192" y="1691640"/>
            <a:ext cx="150876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30767" y="1755648"/>
            <a:ext cx="1435607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Žiak / skupina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902952" y="1691640"/>
            <a:ext cx="146304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939528" y="1755648"/>
            <a:ext cx="138988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Oblasť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365992" y="1691640"/>
            <a:ext cx="160020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02567" y="1755648"/>
            <a:ext cx="152704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Cieľ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966192" y="1691640"/>
            <a:ext cx="91440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3002767" y="1755648"/>
            <a:ext cx="84124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Stav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85431" y="2121408"/>
            <a:ext cx="5943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922007" y="2176272"/>
            <a:ext cx="52120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79792" y="2121408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516367" y="2176272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September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94192" y="2121408"/>
            <a:ext cx="15087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30767" y="2176272"/>
            <a:ext cx="1435607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Meno žiaka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902952" y="2121408"/>
            <a:ext cx="146304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939528" y="2176272"/>
            <a:ext cx="138988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Sluchové vnímanie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1365992" y="2121408"/>
            <a:ext cx="16002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1402567" y="2176272"/>
            <a:ext cx="15270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Rozlíši hlásky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2966192" y="2121408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3002767" y="2176272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Prebieha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85431" y="2560320"/>
            <a:ext cx="5943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22007" y="2615184"/>
            <a:ext cx="52120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18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479792" y="2560320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516367" y="2615184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September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394192" y="2560320"/>
            <a:ext cx="15087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430767" y="2615184"/>
            <a:ext cx="1435607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Meno žiaka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902952" y="2560320"/>
            <a:ext cx="146304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939528" y="2615184"/>
            <a:ext cx="138988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Zrakové vnímanie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1365992" y="2560320"/>
            <a:ext cx="16002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1402567" y="2615184"/>
            <a:ext cx="15270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Rozlíši tvary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2966192" y="2560320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13002767" y="2615184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Splnené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885431" y="2999232"/>
            <a:ext cx="5943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922007" y="3054096"/>
            <a:ext cx="52120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25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479792" y="2999232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516367" y="3054096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September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394192" y="2999232"/>
            <a:ext cx="15087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430767" y="3054096"/>
            <a:ext cx="1435607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Skupina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902952" y="2999232"/>
            <a:ext cx="146304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939528" y="3054096"/>
            <a:ext cx="138988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Pamäť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1365992" y="2999232"/>
            <a:ext cx="16002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11402567" y="3054096"/>
            <a:ext cx="15270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Zapamätá postup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2966192" y="2999232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13002767" y="3054096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Prebieha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949440" y="4617720"/>
            <a:ext cx="4343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624480"/>
                </a:solidFill>
                <a:latin typeface="Aptos"/>
              </a:defRPr>
            </a:pPr>
            <a:r>
              <a:t>✓ rozbaľovacie ponuky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949440" y="4983480"/>
            <a:ext cx="4343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624480"/>
                </a:solidFill>
                <a:latin typeface="Aptos"/>
              </a:defRPr>
            </a:pPr>
            <a:r>
              <a:t>✎ voľné vpisovanie mien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822960" y="4343400"/>
            <a:ext cx="5212080" cy="914400"/>
          </a:xfrm>
          <a:prstGeom prst="roundRect">
            <a:avLst/>
          </a:prstGeom>
          <a:solidFill>
            <a:srgbClr val="EEE7F4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1051560" y="4526280"/>
            <a:ext cx="4754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462F60"/>
                </a:solidFill>
                <a:latin typeface="Aptos"/>
              </a:defRPr>
            </a:pPr>
            <a:r>
              <a:t>Plánovanie • evidencia • reflexia • podpora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0080" y="6473952"/>
            <a:ext cx="10881360" cy="18288"/>
          </a:xfrm>
          <a:prstGeom prst="rect">
            <a:avLst/>
          </a:prstGeom>
          <a:solidFill>
            <a:srgbClr val="D7CC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658368" y="6510528"/>
            <a:ext cx="10515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65E6C"/>
                </a:solidFill>
                <a:latin typeface="Aptos"/>
              </a:defRPr>
            </a:pPr>
            <a:r>
              <a:t>InEdu Pro • S rešpektom k jedinečnosti každého dieťaťa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462F60"/>
                </a:solidFill>
                <a:latin typeface="Aptos Display"/>
              </a:defRPr>
            </a:pPr>
            <a:r>
              <a:t>Diár, ktorý šetrí čas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665E6C"/>
                </a:solidFill>
                <a:latin typeface="Aptos"/>
              </a:defRPr>
            </a:pPr>
            <a:r>
              <a:t>Prehľadný systém pre každodennú odbornú prácu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474720" cy="4114800"/>
          </a:xfrm>
          <a:prstGeom prst="roundRect">
            <a:avLst/>
          </a:prstGeom>
          <a:solidFill>
            <a:srgbClr val="EEE7F4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828800"/>
            <a:ext cx="30175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462F60"/>
                </a:solidFill>
                <a:latin typeface="Aptos"/>
              </a:defRPr>
            </a:pPr>
            <a:r>
              <a:t>Rýchle vypĺňanie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rozbaľovacie ponuky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voľné vpisovanie mien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prehľadné záznamy bez prepisovania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1645920"/>
            <a:ext cx="3474720" cy="4114800"/>
          </a:xfrm>
          <a:prstGeom prst="roundRect">
            <a:avLst/>
          </a:prstGeom>
          <a:solidFill>
            <a:srgbClr val="E1EDF7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0" y="1828800"/>
            <a:ext cx="30175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462F60"/>
                </a:solidFill>
                <a:latin typeface="Aptos"/>
              </a:defRPr>
            </a:pPr>
            <a:r>
              <a:t>Všetko na jednom mieste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žiaci a plánovanie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intervencie a pozorovanie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diagnostika, konzultácie a reflexia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55279" y="1645920"/>
            <a:ext cx="3474720" cy="4114800"/>
          </a:xfrm>
          <a:prstGeom prst="roundRect">
            <a:avLst/>
          </a:prstGeom>
          <a:solidFill>
            <a:srgbClr val="DDEFE7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183879" y="1828800"/>
            <a:ext cx="3017520" cy="3794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462F60"/>
                </a:solidFill>
                <a:latin typeface="Aptos"/>
              </a:defRPr>
            </a:pPr>
            <a:r>
              <a:t>Praktický počas roka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mesačné kalendáre IX–VI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banka aktivít a online zdroje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záverečné hodnotenie a odporúčania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6473952"/>
            <a:ext cx="10881360" cy="18288"/>
          </a:xfrm>
          <a:prstGeom prst="rect">
            <a:avLst/>
          </a:prstGeom>
          <a:solidFill>
            <a:srgbClr val="D7CC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6510528"/>
            <a:ext cx="10515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65E6C"/>
                </a:solidFill>
                <a:latin typeface="Aptos"/>
              </a:defRPr>
            </a:pPr>
            <a:r>
              <a:t>InEdu Pro • S rešpektom k jedinečnosti každého dieťaťa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462F60"/>
                </a:solidFill>
                <a:latin typeface="Aptos Display"/>
              </a:defRPr>
            </a:pPr>
            <a:r>
              <a:t>Interaktívne rozbaľovanie podľa oblasti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665E6C"/>
                </a:solidFill>
                <a:latin typeface="Aptos"/>
              </a:defRPr>
            </a:pPr>
            <a:r>
              <a:t>Ponuka sa prispôsobuje tomu, čo práve sledujete alebo rozvíjate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691640"/>
            <a:ext cx="3383280" cy="4206240"/>
          </a:xfrm>
          <a:prstGeom prst="roundRect">
            <a:avLst/>
          </a:prstGeom>
          <a:solidFill>
            <a:srgbClr val="EEE7F4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965960"/>
            <a:ext cx="2926080" cy="3566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462F60"/>
                </a:solidFill>
                <a:latin typeface="Aptos"/>
              </a:defRPr>
            </a:pPr>
            <a:r>
              <a:t>Sluchové vnímanie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sluchová diferenciácia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analýza a syntéza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sluchová pamäť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fonematické uvedomovanie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1691640"/>
            <a:ext cx="3383280" cy="4206240"/>
          </a:xfrm>
          <a:prstGeom prst="roundRect">
            <a:avLst/>
          </a:prstGeom>
          <a:solidFill>
            <a:srgbClr val="E1EDF7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00600" y="1965960"/>
            <a:ext cx="2926080" cy="3566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462F60"/>
                </a:solidFill>
                <a:latin typeface="Aptos"/>
              </a:defRPr>
            </a:pPr>
            <a:r>
              <a:t>Zrakové vnímanie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zraková diferenciácia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figúra – pozadie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zraková pamäť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orientácia na ploche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66760" y="1691640"/>
            <a:ext cx="3383280" cy="4206240"/>
          </a:xfrm>
          <a:prstGeom prst="roundRect">
            <a:avLst/>
          </a:prstGeom>
          <a:solidFill>
            <a:srgbClr val="F5E7E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595360" y="1965960"/>
            <a:ext cx="2926080" cy="3566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 b="1">
                <a:solidFill>
                  <a:srgbClr val="462F60"/>
                </a:solidFill>
                <a:latin typeface="Aptos"/>
              </a:defRPr>
            </a:pPr>
            <a:r>
              <a:t>Pamäť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pracovná pamäť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sluchová a zraková pamäť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sekvenčná pamäť</a:t>
            </a:r>
          </a:p>
          <a:p>
            <a:pPr>
              <a:spcBef>
                <a:spcPts val="1000"/>
              </a:spcBef>
              <a:defRPr sz="1400">
                <a:solidFill>
                  <a:srgbClr val="342D3A"/>
                </a:solidFill>
                <a:latin typeface="Aptos"/>
              </a:defRPr>
            </a:pPr>
            <a:r>
              <a:t>✓ pamäťové stratégie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6473952"/>
            <a:ext cx="10881360" cy="18288"/>
          </a:xfrm>
          <a:prstGeom prst="rect">
            <a:avLst/>
          </a:prstGeom>
          <a:solidFill>
            <a:srgbClr val="D7CC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6510528"/>
            <a:ext cx="10515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65E6C"/>
                </a:solidFill>
                <a:latin typeface="Aptos"/>
              </a:defRPr>
            </a:pPr>
            <a:r>
              <a:t>InEdu Pro • S rešpektom k jedinečnosti každého dieťaťa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462F60"/>
                </a:solidFill>
                <a:latin typeface="Aptos Display"/>
              </a:defRPr>
            </a:pPr>
            <a:r>
              <a:t>Čo v diári nájdete?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60020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173736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77393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1764792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Zoznam žiakov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160020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709160" y="173736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09160" y="177393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0" y="1764792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Ročný a mesačný plán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66760" y="160020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503920" y="173736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0" y="177393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98280" y="1764792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Záznam intervencií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265176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14400" y="278892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82549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08760" y="2816352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Vstupné a priebežné pozorovanie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0" y="265176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709160" y="278892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09160" y="282549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3520" y="2816352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Diagnostické a hodnotiace záznamy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366760" y="265176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503920" y="278892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503920" y="282549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98280" y="2816352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Konzultácie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77240" y="370332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14400" y="384048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14400" y="387705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08760" y="3867911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Mesačná reflexia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0" y="370332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4709160" y="384048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709160" y="387705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03520" y="3867911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Záverečné hodnotenie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366760" y="3703320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8503920" y="384048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503920" y="387705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98280" y="3867911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Podporné opatrenia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77240" y="4754879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914400" y="489204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14400" y="492861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08760" y="4919471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Banka intervenčných aktivít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572000" y="4754879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4709160" y="489204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709160" y="492861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03520" y="4919471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Online zdroje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366760" y="4754879"/>
            <a:ext cx="338328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8503920" y="4892040"/>
            <a:ext cx="457200" cy="457200"/>
          </a:xfrm>
          <a:prstGeom prst="ellipse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503920" y="4928616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098280" y="4919471"/>
            <a:ext cx="2468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42D3A"/>
                </a:solidFill>
                <a:latin typeface="Aptos"/>
              </a:defRPr>
            </a:pPr>
            <a:r>
              <a:t>Kalendár september – jún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40080" y="6473952"/>
            <a:ext cx="10881360" cy="18288"/>
          </a:xfrm>
          <a:prstGeom prst="rect">
            <a:avLst/>
          </a:prstGeom>
          <a:solidFill>
            <a:srgbClr val="D7CC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8368" y="6510528"/>
            <a:ext cx="10515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65E6C"/>
                </a:solidFill>
                <a:latin typeface="Aptos"/>
              </a:defRPr>
            </a:pPr>
            <a:r>
              <a:t>InEdu Pro • S rešpektom k jedinečnosti každého dieťaťa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462F60"/>
                </a:solidFill>
                <a:latin typeface="Aptos Display"/>
              </a:defRPr>
            </a:pPr>
            <a:r>
              <a:t>Vyplníte. Uložíte. Vytlačíte.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665E6C"/>
                </a:solidFill>
                <a:latin typeface="Aptos"/>
              </a:defRPr>
            </a:pPr>
            <a:r>
              <a:t>Digitálny diár zostáva prehľadný aj pri každodennom používaní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00200"/>
            <a:ext cx="640080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600200"/>
            <a:ext cx="6400800" cy="502920"/>
          </a:xfrm>
          <a:prstGeom prst="rect">
            <a:avLst/>
          </a:prstGeom>
          <a:solidFill>
            <a:srgbClr val="6244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73352"/>
            <a:ext cx="6035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ptos"/>
              </a:defRPr>
            </a:pPr>
            <a:r>
              <a:t>ZÁZNAM INTERVENCIÍ</a:t>
            </a:r>
          </a:p>
        </p:txBody>
      </p:sp>
      <p:sp>
        <p:nvSpPr>
          <p:cNvPr id="8" name="Rectangle 7"/>
          <p:cNvSpPr/>
          <p:nvPr/>
        </p:nvSpPr>
        <p:spPr>
          <a:xfrm>
            <a:off x="896112" y="2331720"/>
            <a:ext cx="59436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395727"/>
            <a:ext cx="52120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Deň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90472" y="2331720"/>
            <a:ext cx="91440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527048" y="2395727"/>
            <a:ext cx="84124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Mesiac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04872" y="2331720"/>
            <a:ext cx="150876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441448" y="2395727"/>
            <a:ext cx="1435607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Žiak / skupina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13631" y="2331720"/>
            <a:ext cx="146304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950207" y="2395727"/>
            <a:ext cx="138988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Oblasť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76671" y="2331720"/>
            <a:ext cx="160020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13247" y="2395727"/>
            <a:ext cx="152704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Cieľ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76871" y="2331720"/>
            <a:ext cx="914400" cy="411480"/>
          </a:xfrm>
          <a:prstGeom prst="rect">
            <a:avLst/>
          </a:prstGeom>
          <a:solidFill>
            <a:srgbClr val="EEE7F4"/>
          </a:solidFill>
          <a:ln>
            <a:solidFill>
              <a:srgbClr val="D7C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13447" y="2395727"/>
            <a:ext cx="841248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462F60"/>
                </a:solidFill>
                <a:latin typeface="Aptos"/>
              </a:defRPr>
            </a:pPr>
            <a:r>
              <a:t>Stav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96112" y="2761487"/>
            <a:ext cx="5943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2816351"/>
            <a:ext cx="52120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490472" y="2761487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527048" y="2816351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September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404872" y="2761487"/>
            <a:ext cx="15087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441448" y="2816351"/>
            <a:ext cx="1435607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Meno žiaka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913631" y="2761487"/>
            <a:ext cx="146304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950207" y="2816351"/>
            <a:ext cx="138988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Sluchové vnímanie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76671" y="2761487"/>
            <a:ext cx="16002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13247" y="2816351"/>
            <a:ext cx="15270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Rozlíši hlásky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976871" y="2761487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013447" y="2816351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Prebieha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96112" y="3200399"/>
            <a:ext cx="5943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32688" y="3255263"/>
            <a:ext cx="52120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18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490472" y="3200399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527048" y="3255263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September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404872" y="3200399"/>
            <a:ext cx="15087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441448" y="3255263"/>
            <a:ext cx="1435607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Meno žiaka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913631" y="3200399"/>
            <a:ext cx="146304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950207" y="3255263"/>
            <a:ext cx="138988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Zrakové vnímanie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76671" y="3200399"/>
            <a:ext cx="16002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13247" y="3255263"/>
            <a:ext cx="15270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Rozlíši tvary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976871" y="3200399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013447" y="3255263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Splnené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96112" y="3639311"/>
            <a:ext cx="5943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32688" y="3694175"/>
            <a:ext cx="52120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25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490472" y="3639311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527048" y="3694175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September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404872" y="3639311"/>
            <a:ext cx="150876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441448" y="3694175"/>
            <a:ext cx="1435607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Skupina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913631" y="3639311"/>
            <a:ext cx="146304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3950207" y="3694175"/>
            <a:ext cx="138988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Pamäť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376671" y="3639311"/>
            <a:ext cx="16002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413247" y="3694175"/>
            <a:ext cx="15270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Zapamätá postup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976871" y="3639311"/>
            <a:ext cx="914400" cy="420624"/>
          </a:xfrm>
          <a:prstGeom prst="rect">
            <a:avLst/>
          </a:prstGeom>
          <a:solidFill>
            <a:srgbClr val="FFFFFF"/>
          </a:solidFill>
          <a:ln>
            <a:solidFill>
              <a:srgbClr val="E8E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013447" y="3694175"/>
            <a:ext cx="841248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342D3A"/>
                </a:solidFill>
                <a:latin typeface="Aptos"/>
              </a:defRPr>
            </a:pPr>
            <a:r>
              <a:t>Prebieha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60120" y="5120640"/>
            <a:ext cx="5943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624480"/>
                </a:solidFill>
                <a:latin typeface="Aptos"/>
              </a:defRPr>
            </a:pPr>
            <a:r>
              <a:t>✓ rozbaľovacie ponuky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60120" y="5486400"/>
            <a:ext cx="5943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624480"/>
                </a:solidFill>
                <a:latin typeface="Aptos"/>
              </a:defRPr>
            </a:pPr>
            <a:r>
              <a:t>✎ voľné vpisovanie mien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452360" y="1600200"/>
            <a:ext cx="3977639" cy="4343400"/>
          </a:xfrm>
          <a:prstGeom prst="roundRect">
            <a:avLst/>
          </a:prstGeom>
          <a:solidFill>
            <a:srgbClr val="EEE7F4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7680960" y="1783080"/>
            <a:ext cx="3520439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462F60"/>
                </a:solidFill>
                <a:latin typeface="Aptos"/>
              </a:defRPr>
            </a:pPr>
            <a:r>
              <a:t>Praktické výhody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Excel súbor pre prácu v PC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možnosť dopĺňať vlastné údaje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filtre a prehľadné tabuľky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vybrané časti možno vytlačiť</a:t>
            </a:r>
          </a:p>
          <a:p>
            <a:pPr>
              <a:spcBef>
                <a:spcPts val="700"/>
              </a:spcBef>
              <a:defRPr sz="1300">
                <a:solidFill>
                  <a:srgbClr val="342D3A"/>
                </a:solidFill>
                <a:latin typeface="Aptos"/>
              </a:defRPr>
            </a:pPr>
            <a:r>
              <a:t>• opakované používanie počas školského roka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40080" y="6473952"/>
            <a:ext cx="10881360" cy="18288"/>
          </a:xfrm>
          <a:prstGeom prst="rect">
            <a:avLst/>
          </a:prstGeom>
          <a:solidFill>
            <a:srgbClr val="D7CC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58368" y="6510528"/>
            <a:ext cx="10515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65E6C"/>
                </a:solidFill>
                <a:latin typeface="Aptos"/>
              </a:defRPr>
            </a:pPr>
            <a:r>
              <a:t>InEdu Pro • S rešpektom k jedinečnosti každého dieťaťa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462F60"/>
                </a:solidFill>
                <a:latin typeface="Aptos Display"/>
              </a:defRPr>
            </a:pPr>
            <a:r>
              <a:t>Vytvorený pre odbornú prax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665E6C"/>
                </a:solidFill>
                <a:latin typeface="Aptos"/>
              </a:defRPr>
            </a:pPr>
            <a:r>
              <a:t>Nie prázdna tabuľka, ale pripravený pracovný systém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645920"/>
            <a:ext cx="5212080" cy="4297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011680"/>
            <a:ext cx="4572000" cy="3474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462F60"/>
                </a:solidFill>
                <a:latin typeface="Aptos"/>
              </a:defRPr>
            </a:pPr>
            <a:r>
              <a:t>Pomáha zachytiť:</a:t>
            </a:r>
          </a:p>
          <a:p>
            <a:pPr>
              <a:spcBef>
                <a:spcPts val="1100"/>
              </a:spcBef>
              <a:defRPr sz="1500">
                <a:solidFill>
                  <a:srgbClr val="342D3A"/>
                </a:solidFill>
                <a:latin typeface="Aptos"/>
              </a:defRPr>
            </a:pPr>
            <a:r>
              <a:t>✓ cieľ podpory a priebeh práce</a:t>
            </a:r>
          </a:p>
          <a:p>
            <a:pPr>
              <a:spcBef>
                <a:spcPts val="1100"/>
              </a:spcBef>
              <a:defRPr sz="1500">
                <a:solidFill>
                  <a:srgbClr val="342D3A"/>
                </a:solidFill>
                <a:latin typeface="Aptos"/>
              </a:defRPr>
            </a:pPr>
            <a:r>
              <a:t>✓ konkrétne oblasti a zručnosti</a:t>
            </a:r>
          </a:p>
          <a:p>
            <a:pPr>
              <a:spcBef>
                <a:spcPts val="1100"/>
              </a:spcBef>
              <a:defRPr sz="1500">
                <a:solidFill>
                  <a:srgbClr val="342D3A"/>
                </a:solidFill>
                <a:latin typeface="Aptos"/>
              </a:defRPr>
            </a:pPr>
            <a:r>
              <a:t>✓ pokrok, výsledok a ďalší krok</a:t>
            </a:r>
          </a:p>
          <a:p>
            <a:pPr>
              <a:spcBef>
                <a:spcPts val="1100"/>
              </a:spcBef>
              <a:defRPr sz="1500">
                <a:solidFill>
                  <a:srgbClr val="342D3A"/>
                </a:solidFill>
                <a:latin typeface="Aptos"/>
              </a:defRPr>
            </a:pPr>
            <a:r>
              <a:t>✓ spoluprácu a odporúčania</a:t>
            </a:r>
          </a:p>
          <a:p>
            <a:pPr>
              <a:spcBef>
                <a:spcPts val="1100"/>
              </a:spcBef>
              <a:defRPr sz="1500">
                <a:solidFill>
                  <a:srgbClr val="342D3A"/>
                </a:solidFill>
                <a:latin typeface="Aptos"/>
              </a:defRPr>
            </a:pPr>
            <a:r>
              <a:t>✓ mesačnú reflexiu a záverečné zhodnotenie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645920"/>
            <a:ext cx="5120640" cy="4297680"/>
          </a:xfrm>
          <a:prstGeom prst="roundRect">
            <a:avLst/>
          </a:prstGeom>
          <a:solidFill>
            <a:srgbClr val="EEE7F4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29400" y="2148840"/>
            <a:ext cx="4389120" cy="320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462F60"/>
                </a:solidFill>
                <a:latin typeface="Aptos Display"/>
              </a:defRPr>
            </a:pPr>
            <a:r>
              <a:t>InEdu Pro</a:t>
            </a:r>
          </a:p>
          <a:p>
            <a:pPr algn="ctr">
              <a:spcBef>
                <a:spcPts val="2000"/>
              </a:spcBef>
              <a:defRPr sz="1600">
                <a:solidFill>
                  <a:srgbClr val="342D3A"/>
                </a:solidFill>
                <a:latin typeface="Aptos"/>
              </a:defRPr>
            </a:pPr>
            <a:r>
              <a:t>Praktické materiály vytvorené s dôrazom na prehľadnosť, využiteľnosť a každodennú prácu s dieťaťom.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6473952"/>
            <a:ext cx="10881360" cy="18288"/>
          </a:xfrm>
          <a:prstGeom prst="rect">
            <a:avLst/>
          </a:prstGeom>
          <a:solidFill>
            <a:srgbClr val="D7CC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10515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65E6C"/>
                </a:solidFill>
                <a:latin typeface="Aptos"/>
              </a:defRPr>
            </a:pPr>
            <a:r>
              <a:t>InEdu Pro • S rešpektom k jedinečnosti každého dieťaťa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62F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005840"/>
            <a:ext cx="103327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Aptos Display"/>
              </a:defRPr>
            </a:pPr>
            <a:r>
              <a:t>INTERAKTÍVNY PRACOVNÝ DIÁR</a:t>
            </a:r>
          </a:p>
          <a:p>
            <a:pPr algn="ctr">
              <a:defRPr sz="2000">
                <a:solidFill>
                  <a:srgbClr val="E7DDEF"/>
                </a:solidFill>
                <a:latin typeface="Aptos"/>
              </a:defRPr>
            </a:pPr>
            <a:r>
              <a:t>MŠ a ZŠ • 2026/2027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920240" y="3063240"/>
            <a:ext cx="8321040" cy="1234440"/>
          </a:xfrm>
          <a:prstGeom prst="roundRect">
            <a:avLst/>
          </a:prstGeom>
          <a:solidFill>
            <a:srgbClr val="EEE7F4"/>
          </a:solidFill>
          <a:ln w="12700">
            <a:solidFill>
              <a:srgbClr val="E2DA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194560" y="3337560"/>
            <a:ext cx="7772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462F60"/>
                </a:solidFill>
                <a:latin typeface="Aptos"/>
              </a:defRPr>
            </a:pPr>
            <a:r>
              <a:t>Viac informácií a objednávka:  inedu.sk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4800600"/>
            <a:ext cx="8503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E7DDEF"/>
                </a:solidFill>
                <a:latin typeface="Aptos"/>
              </a:defRPr>
            </a:pPr>
            <a:r>
              <a:t>InEdu Pro  |  S rešpektom k jedinečnosti každého dieťaťa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